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6" r:id="rId29"/>
    <p:sldId id="284" r:id="rId30"/>
    <p:sldId id="287" r:id="rId31"/>
    <p:sldId id="288" r:id="rId32"/>
    <p:sldId id="289" r:id="rId33"/>
    <p:sldId id="290" r:id="rId34"/>
  </p:sldIdLst>
  <p:sldSz cx="10160000" cy="8864600"/>
  <p:notesSz cx="6858000" cy="9144000"/>
  <p:embeddedFontLst>
    <p:embeddedFont>
      <p:font typeface="Comic Sans MS" pitchFamily="66" charset="0"/>
      <p:regular r:id="rId35"/>
      <p:bold r:id="rId36"/>
    </p:embeddedFont>
    <p:embeddedFont>
      <p:font typeface="Calibri" pitchFamily="34" charset="0"/>
      <p:regular r:id="rId37"/>
      <p:bold r:id="rId38"/>
      <p:italic r:id="rId39"/>
      <p:boldItalic r:id="rId4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792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1.fntdata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753774"/>
            <a:ext cx="8636000" cy="190014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5023273"/>
            <a:ext cx="7112000" cy="226539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C3ED5-BC35-43C8-B321-17D4516E4C05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C81C6-2916-445F-92BA-4F38B8F797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C3ED5-BC35-43C8-B321-17D4516E4C05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C81C6-2916-445F-92BA-4F38B8F797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54997"/>
            <a:ext cx="2286000" cy="75636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54997"/>
            <a:ext cx="6688667" cy="75636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C3ED5-BC35-43C8-B321-17D4516E4C05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C81C6-2916-445F-92BA-4F38B8F797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C3ED5-BC35-43C8-B321-17D4516E4C05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C81C6-2916-445F-92BA-4F38B8F797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5696328"/>
            <a:ext cx="8636000" cy="176060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757196"/>
            <a:ext cx="8636000" cy="1939131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C3ED5-BC35-43C8-B321-17D4516E4C05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C81C6-2916-445F-92BA-4F38B8F797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2068409"/>
            <a:ext cx="4487333" cy="585022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2068409"/>
            <a:ext cx="4487333" cy="585022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C3ED5-BC35-43C8-B321-17D4516E4C05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C81C6-2916-445F-92BA-4F38B8F797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984276"/>
            <a:ext cx="4489098" cy="8269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811227"/>
            <a:ext cx="4489098" cy="510740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984276"/>
            <a:ext cx="4490861" cy="8269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811227"/>
            <a:ext cx="4490861" cy="510740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C3ED5-BC35-43C8-B321-17D4516E4C05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C81C6-2916-445F-92BA-4F38B8F797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C3ED5-BC35-43C8-B321-17D4516E4C05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C81C6-2916-445F-92BA-4F38B8F797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C3ED5-BC35-43C8-B321-17D4516E4C05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C81C6-2916-445F-92BA-4F38B8F797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52943"/>
            <a:ext cx="3342570" cy="150205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52944"/>
            <a:ext cx="5679722" cy="756569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855002"/>
            <a:ext cx="3342570" cy="60636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C3ED5-BC35-43C8-B321-17D4516E4C05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C81C6-2916-445F-92BA-4F38B8F797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6205220"/>
            <a:ext cx="6096000" cy="73256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792068"/>
            <a:ext cx="6096000" cy="531876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6937781"/>
            <a:ext cx="6096000" cy="104035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C3ED5-BC35-43C8-B321-17D4516E4C05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C81C6-2916-445F-92BA-4F38B8F797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54995"/>
            <a:ext cx="9144000" cy="14774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2068409"/>
            <a:ext cx="9144000" cy="58502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8216173"/>
            <a:ext cx="2370667" cy="4719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DC3ED5-BC35-43C8-B321-17D4516E4C05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8216173"/>
            <a:ext cx="3217333" cy="4719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8216173"/>
            <a:ext cx="2370667" cy="4719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C81C6-2916-445F-92BA-4F38B8F797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Rosalind_Franklin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79600" y="3289300"/>
            <a:ext cx="7543800" cy="101566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6000" dirty="0" smtClean="0">
                <a:solidFill>
                  <a:srgbClr val="000000"/>
                </a:solidFill>
                <a:latin typeface="Arial - 48"/>
              </a:rPr>
              <a:t>Structure of DNA</a:t>
            </a:r>
            <a:endParaRPr lang="en-US" sz="6000" dirty="0">
              <a:solidFill>
                <a:srgbClr val="000000"/>
              </a:solidFill>
              <a:latin typeface="Arial - 4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NA_Replication_with_labels[1].jp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 rot="921985">
            <a:off x="5703565" y="2499607"/>
            <a:ext cx="3441700" cy="574573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31800" y="927100"/>
            <a:ext cx="6731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3600" u="sng" dirty="0" smtClean="0">
                <a:solidFill>
                  <a:srgbClr val="000000"/>
                </a:solidFill>
                <a:latin typeface="Comic Sans MS" pitchFamily="66" charset="0"/>
              </a:rPr>
              <a:t>Semi-Conservative Replication</a:t>
            </a:r>
            <a:endParaRPr lang="en-US" sz="3600" u="sng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5600" y="1689100"/>
            <a:ext cx="6959600" cy="1200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3600" dirty="0" smtClean="0">
                <a:solidFill>
                  <a:srgbClr val="000000"/>
                </a:solidFill>
                <a:latin typeface="Arial - 16"/>
              </a:rPr>
              <a:t>each piece of DNA is made up of </a:t>
            </a:r>
          </a:p>
          <a:p>
            <a:r>
              <a:rPr lang="en-US" sz="3600" dirty="0" smtClean="0">
                <a:solidFill>
                  <a:srgbClr val="000000"/>
                </a:solidFill>
                <a:latin typeface="Arial - 16"/>
              </a:rPr>
              <a:t>1 old strand and 1 new strand</a:t>
            </a:r>
            <a:endParaRPr lang="en-US" sz="36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84400" y="3060700"/>
            <a:ext cx="5943600" cy="1200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7200" dirty="0" smtClean="0">
                <a:solidFill>
                  <a:srgbClr val="000000"/>
                </a:solidFill>
                <a:latin typeface="Comic Sans MS" pitchFamily="66" charset="0"/>
              </a:rPr>
              <a:t>Transcription</a:t>
            </a:r>
            <a:endParaRPr lang="en-US" sz="7200" dirty="0">
              <a:solidFill>
                <a:srgbClr val="0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7500" y="0"/>
            <a:ext cx="9220200" cy="15696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US" sz="3200" dirty="0" smtClean="0">
              <a:latin typeface="Comic Sans MS" pitchFamily="66" charset="0"/>
            </a:endParaRPr>
          </a:p>
          <a:p>
            <a:r>
              <a:rPr lang="en-US" sz="3200" dirty="0" smtClean="0">
                <a:latin typeface="Comic Sans MS" pitchFamily="66" charset="0"/>
              </a:rPr>
              <a:t>D</a:t>
            </a:r>
            <a:r>
              <a:rPr lang="en-US" sz="3200" dirty="0" smtClean="0">
                <a:solidFill>
                  <a:srgbClr val="000000"/>
                </a:solidFill>
                <a:latin typeface="Comic Sans MS" pitchFamily="66" charset="0"/>
              </a:rPr>
              <a:t>NA - the master copy of  directions a cell needs to make proteins</a:t>
            </a:r>
            <a:endParaRPr lang="en-US" sz="320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684148" y="3630548"/>
            <a:ext cx="2567052" cy="3011552"/>
            <a:chOff x="684148" y="3630548"/>
            <a:chExt cx="1747522" cy="2240536"/>
          </a:xfrm>
        </p:grpSpPr>
        <p:sp>
          <p:nvSpPr>
            <p:cNvPr id="3" name="Freeform 2"/>
            <p:cNvSpPr/>
            <p:nvPr/>
          </p:nvSpPr>
          <p:spPr>
            <a:xfrm>
              <a:off x="684148" y="3630548"/>
              <a:ext cx="1743204" cy="430531"/>
            </a:xfrm>
            <a:custGeom>
              <a:avLst/>
              <a:gdLst/>
              <a:ahLst/>
              <a:cxnLst/>
              <a:rect l="0" t="0" r="0" b="0"/>
              <a:pathLst>
                <a:path w="1743204" h="430531">
                  <a:moveTo>
                    <a:pt x="1454531" y="0"/>
                  </a:moveTo>
                  <a:lnTo>
                    <a:pt x="1743203" y="430530"/>
                  </a:lnTo>
                  <a:lnTo>
                    <a:pt x="0" y="430530"/>
                  </a:lnTo>
                  <a:lnTo>
                    <a:pt x="275844" y="0"/>
                  </a:lnTo>
                  <a:close/>
                </a:path>
              </a:pathLst>
            </a:custGeom>
            <a:solidFill>
              <a:srgbClr val="BFBFB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Freeform 3"/>
            <p:cNvSpPr/>
            <p:nvPr/>
          </p:nvSpPr>
          <p:spPr>
            <a:xfrm>
              <a:off x="688340" y="4061078"/>
              <a:ext cx="1743330" cy="1810006"/>
            </a:xfrm>
            <a:custGeom>
              <a:avLst/>
              <a:gdLst/>
              <a:ahLst/>
              <a:cxnLst/>
              <a:rect l="0" t="0" r="0" b="0"/>
              <a:pathLst>
                <a:path w="1743330" h="1810006">
                  <a:moveTo>
                    <a:pt x="1743329" y="0"/>
                  </a:moveTo>
                  <a:lnTo>
                    <a:pt x="1542414" y="1810005"/>
                  </a:lnTo>
                  <a:lnTo>
                    <a:pt x="175640" y="18100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08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Freeform 4"/>
            <p:cNvSpPr/>
            <p:nvPr/>
          </p:nvSpPr>
          <p:spPr>
            <a:xfrm>
              <a:off x="1246886" y="4456429"/>
              <a:ext cx="727329" cy="734062"/>
            </a:xfrm>
            <a:custGeom>
              <a:avLst/>
              <a:gdLst/>
              <a:ahLst/>
              <a:cxnLst/>
              <a:rect l="0" t="0" r="0" b="0"/>
              <a:pathLst>
                <a:path w="727329" h="734062">
                  <a:moveTo>
                    <a:pt x="619506" y="106554"/>
                  </a:moveTo>
                  <a:lnTo>
                    <a:pt x="620649" y="107569"/>
                  </a:lnTo>
                  <a:lnTo>
                    <a:pt x="633094" y="120905"/>
                  </a:lnTo>
                  <a:lnTo>
                    <a:pt x="645159" y="134874"/>
                  </a:lnTo>
                  <a:lnTo>
                    <a:pt x="656462" y="148972"/>
                  </a:lnTo>
                  <a:lnTo>
                    <a:pt x="667258" y="163957"/>
                  </a:lnTo>
                  <a:lnTo>
                    <a:pt x="676402" y="178690"/>
                  </a:lnTo>
                  <a:lnTo>
                    <a:pt x="685418" y="193675"/>
                  </a:lnTo>
                  <a:lnTo>
                    <a:pt x="700278" y="225934"/>
                  </a:lnTo>
                  <a:lnTo>
                    <a:pt x="705993" y="241809"/>
                  </a:lnTo>
                  <a:lnTo>
                    <a:pt x="711581" y="259080"/>
                  </a:lnTo>
                  <a:lnTo>
                    <a:pt x="720597" y="293879"/>
                  </a:lnTo>
                  <a:lnTo>
                    <a:pt x="725550" y="329692"/>
                  </a:lnTo>
                  <a:lnTo>
                    <a:pt x="726566" y="347980"/>
                  </a:lnTo>
                  <a:lnTo>
                    <a:pt x="727328" y="367030"/>
                  </a:lnTo>
                  <a:lnTo>
                    <a:pt x="726566" y="383413"/>
                  </a:lnTo>
                  <a:lnTo>
                    <a:pt x="725550" y="400686"/>
                  </a:lnTo>
                  <a:lnTo>
                    <a:pt x="723391" y="417323"/>
                  </a:lnTo>
                  <a:lnTo>
                    <a:pt x="722375" y="425578"/>
                  </a:lnTo>
                  <a:lnTo>
                    <a:pt x="721614" y="434086"/>
                  </a:lnTo>
                  <a:lnTo>
                    <a:pt x="714121" y="466091"/>
                  </a:lnTo>
                  <a:lnTo>
                    <a:pt x="709803" y="481076"/>
                  </a:lnTo>
                  <a:lnTo>
                    <a:pt x="704849" y="496951"/>
                  </a:lnTo>
                  <a:lnTo>
                    <a:pt x="698499" y="510794"/>
                  </a:lnTo>
                  <a:lnTo>
                    <a:pt x="691768" y="525907"/>
                  </a:lnTo>
                  <a:lnTo>
                    <a:pt x="683894" y="539878"/>
                  </a:lnTo>
                  <a:lnTo>
                    <a:pt x="676402" y="554610"/>
                  </a:lnTo>
                  <a:lnTo>
                    <a:pt x="671449" y="560705"/>
                  </a:lnTo>
                  <a:lnTo>
                    <a:pt x="669036" y="563880"/>
                  </a:lnTo>
                  <a:lnTo>
                    <a:pt x="667258" y="567944"/>
                  </a:lnTo>
                  <a:lnTo>
                    <a:pt x="657606" y="581534"/>
                  </a:lnTo>
                  <a:lnTo>
                    <a:pt x="637666" y="608076"/>
                  </a:lnTo>
                  <a:lnTo>
                    <a:pt x="628903" y="617093"/>
                  </a:lnTo>
                  <a:lnTo>
                    <a:pt x="626364" y="618872"/>
                  </a:lnTo>
                  <a:lnTo>
                    <a:pt x="624459" y="621285"/>
                  </a:lnTo>
                  <a:lnTo>
                    <a:pt x="620649" y="626746"/>
                  </a:lnTo>
                  <a:lnTo>
                    <a:pt x="606424" y="639318"/>
                  </a:lnTo>
                  <a:lnTo>
                    <a:pt x="592581" y="651130"/>
                  </a:lnTo>
                  <a:lnTo>
                    <a:pt x="577977" y="662686"/>
                  </a:lnTo>
                  <a:lnTo>
                    <a:pt x="564134" y="673355"/>
                  </a:lnTo>
                  <a:lnTo>
                    <a:pt x="561593" y="674117"/>
                  </a:lnTo>
                  <a:lnTo>
                    <a:pt x="559815" y="675132"/>
                  </a:lnTo>
                  <a:lnTo>
                    <a:pt x="556387" y="677673"/>
                  </a:lnTo>
                  <a:lnTo>
                    <a:pt x="548386" y="683006"/>
                  </a:lnTo>
                  <a:lnTo>
                    <a:pt x="533527" y="691642"/>
                  </a:lnTo>
                  <a:lnTo>
                    <a:pt x="517906" y="699136"/>
                  </a:lnTo>
                  <a:lnTo>
                    <a:pt x="503046" y="707136"/>
                  </a:lnTo>
                  <a:lnTo>
                    <a:pt x="494030" y="709676"/>
                  </a:lnTo>
                  <a:lnTo>
                    <a:pt x="489839" y="710692"/>
                  </a:lnTo>
                  <a:lnTo>
                    <a:pt x="485902" y="712851"/>
                  </a:lnTo>
                  <a:lnTo>
                    <a:pt x="469518" y="718312"/>
                  </a:lnTo>
                  <a:lnTo>
                    <a:pt x="460628" y="720344"/>
                  </a:lnTo>
                  <a:lnTo>
                    <a:pt x="452500" y="722885"/>
                  </a:lnTo>
                  <a:lnTo>
                    <a:pt x="443991" y="724662"/>
                  </a:lnTo>
                  <a:lnTo>
                    <a:pt x="435737" y="727203"/>
                  </a:lnTo>
                  <a:lnTo>
                    <a:pt x="417703" y="729742"/>
                  </a:lnTo>
                  <a:lnTo>
                    <a:pt x="399922" y="732155"/>
                  </a:lnTo>
                  <a:lnTo>
                    <a:pt x="381762" y="733680"/>
                  </a:lnTo>
                  <a:lnTo>
                    <a:pt x="372491" y="733680"/>
                  </a:lnTo>
                  <a:lnTo>
                    <a:pt x="363600" y="734061"/>
                  </a:lnTo>
                  <a:lnTo>
                    <a:pt x="354711" y="734061"/>
                  </a:lnTo>
                  <a:lnTo>
                    <a:pt x="336677" y="732917"/>
                  </a:lnTo>
                  <a:lnTo>
                    <a:pt x="319277" y="731140"/>
                  </a:lnTo>
                  <a:lnTo>
                    <a:pt x="301497" y="728599"/>
                  </a:lnTo>
                  <a:lnTo>
                    <a:pt x="284733" y="725424"/>
                  </a:lnTo>
                  <a:lnTo>
                    <a:pt x="251333" y="716407"/>
                  </a:lnTo>
                  <a:lnTo>
                    <a:pt x="234950" y="710692"/>
                  </a:lnTo>
                  <a:lnTo>
                    <a:pt x="219964" y="704978"/>
                  </a:lnTo>
                  <a:lnTo>
                    <a:pt x="189483" y="689865"/>
                  </a:lnTo>
                  <a:lnTo>
                    <a:pt x="174244" y="680974"/>
                  </a:lnTo>
                  <a:lnTo>
                    <a:pt x="160655" y="672338"/>
                  </a:lnTo>
                  <a:lnTo>
                    <a:pt x="132206" y="650749"/>
                  </a:lnTo>
                  <a:lnTo>
                    <a:pt x="106552" y="626746"/>
                  </a:lnTo>
                  <a:lnTo>
                    <a:pt x="90297" y="608838"/>
                  </a:lnTo>
                  <a:lnTo>
                    <a:pt x="68961" y="582296"/>
                  </a:lnTo>
                  <a:lnTo>
                    <a:pt x="58927" y="568325"/>
                  </a:lnTo>
                  <a:lnTo>
                    <a:pt x="50800" y="554991"/>
                  </a:lnTo>
                  <a:lnTo>
                    <a:pt x="41910" y="540640"/>
                  </a:lnTo>
                  <a:lnTo>
                    <a:pt x="35178" y="526669"/>
                  </a:lnTo>
                  <a:lnTo>
                    <a:pt x="28066" y="511556"/>
                  </a:lnTo>
                  <a:lnTo>
                    <a:pt x="22352" y="496951"/>
                  </a:lnTo>
                  <a:lnTo>
                    <a:pt x="17017" y="481076"/>
                  </a:lnTo>
                  <a:lnTo>
                    <a:pt x="12446" y="466091"/>
                  </a:lnTo>
                  <a:lnTo>
                    <a:pt x="5588" y="434086"/>
                  </a:lnTo>
                  <a:lnTo>
                    <a:pt x="2413" y="417323"/>
                  </a:lnTo>
                  <a:lnTo>
                    <a:pt x="1016" y="400686"/>
                  </a:lnTo>
                  <a:lnTo>
                    <a:pt x="0" y="383413"/>
                  </a:lnTo>
                  <a:lnTo>
                    <a:pt x="0" y="367030"/>
                  </a:lnTo>
                  <a:lnTo>
                    <a:pt x="635" y="346965"/>
                  </a:lnTo>
                  <a:lnTo>
                    <a:pt x="3175" y="312040"/>
                  </a:lnTo>
                  <a:lnTo>
                    <a:pt x="9271" y="279147"/>
                  </a:lnTo>
                  <a:lnTo>
                    <a:pt x="18033" y="246761"/>
                  </a:lnTo>
                  <a:lnTo>
                    <a:pt x="30225" y="217043"/>
                  </a:lnTo>
                  <a:lnTo>
                    <a:pt x="44450" y="187325"/>
                  </a:lnTo>
                  <a:lnTo>
                    <a:pt x="62230" y="159640"/>
                  </a:lnTo>
                  <a:lnTo>
                    <a:pt x="82803" y="132461"/>
                  </a:lnTo>
                  <a:lnTo>
                    <a:pt x="106552" y="107569"/>
                  </a:lnTo>
                  <a:lnTo>
                    <a:pt x="133603" y="81788"/>
                  </a:lnTo>
                  <a:lnTo>
                    <a:pt x="147066" y="70359"/>
                  </a:lnTo>
                  <a:lnTo>
                    <a:pt x="162433" y="60325"/>
                  </a:lnTo>
                  <a:lnTo>
                    <a:pt x="192024" y="41275"/>
                  </a:lnTo>
                  <a:lnTo>
                    <a:pt x="223900" y="26543"/>
                  </a:lnTo>
                  <a:lnTo>
                    <a:pt x="239522" y="19686"/>
                  </a:lnTo>
                  <a:lnTo>
                    <a:pt x="256286" y="14732"/>
                  </a:lnTo>
                  <a:lnTo>
                    <a:pt x="290702" y="6478"/>
                  </a:lnTo>
                  <a:lnTo>
                    <a:pt x="326644" y="1398"/>
                  </a:lnTo>
                  <a:lnTo>
                    <a:pt x="363600" y="0"/>
                  </a:lnTo>
                  <a:lnTo>
                    <a:pt x="380999" y="0"/>
                  </a:lnTo>
                  <a:lnTo>
                    <a:pt x="399541" y="1398"/>
                  </a:lnTo>
                  <a:lnTo>
                    <a:pt x="416940" y="3175"/>
                  </a:lnTo>
                  <a:lnTo>
                    <a:pt x="435102" y="6478"/>
                  </a:lnTo>
                  <a:lnTo>
                    <a:pt x="451484" y="9653"/>
                  </a:lnTo>
                  <a:lnTo>
                    <a:pt x="468503" y="13971"/>
                  </a:lnTo>
                  <a:lnTo>
                    <a:pt x="484505" y="18924"/>
                  </a:lnTo>
                  <a:lnTo>
                    <a:pt x="501649" y="26162"/>
                  </a:lnTo>
                  <a:lnTo>
                    <a:pt x="516509" y="32259"/>
                  </a:lnTo>
                  <a:lnTo>
                    <a:pt x="532384" y="40513"/>
                  </a:lnTo>
                  <a:lnTo>
                    <a:pt x="547369" y="48768"/>
                  </a:lnTo>
                  <a:lnTo>
                    <a:pt x="562356" y="58801"/>
                  </a:lnTo>
                  <a:lnTo>
                    <a:pt x="576199" y="69342"/>
                  </a:lnTo>
                  <a:lnTo>
                    <a:pt x="590803" y="80392"/>
                  </a:lnTo>
                  <a:lnTo>
                    <a:pt x="604265" y="92584"/>
                  </a:lnTo>
                  <a:lnTo>
                    <a:pt x="618871" y="105792"/>
                  </a:lnTo>
                  <a:close/>
                </a:path>
              </a:pathLst>
            </a:custGeom>
            <a:solidFill>
              <a:srgbClr val="808080"/>
            </a:solidFill>
            <a:ln w="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 5"/>
            <p:cNvSpPr/>
            <p:nvPr/>
          </p:nvSpPr>
          <p:spPr>
            <a:xfrm>
              <a:off x="950341" y="4156455"/>
              <a:ext cx="1316736" cy="1506094"/>
            </a:xfrm>
            <a:custGeom>
              <a:avLst/>
              <a:gdLst/>
              <a:ahLst/>
              <a:cxnLst/>
              <a:rect l="0" t="0" r="0" b="0"/>
              <a:pathLst>
                <a:path w="1316736" h="1506094">
                  <a:moveTo>
                    <a:pt x="1165986" y="1506093"/>
                  </a:moveTo>
                  <a:lnTo>
                    <a:pt x="137922" y="1506093"/>
                  </a:lnTo>
                  <a:lnTo>
                    <a:pt x="0" y="0"/>
                  </a:lnTo>
                  <a:lnTo>
                    <a:pt x="1316735" y="0"/>
                  </a:lnTo>
                  <a:close/>
                </a:path>
              </a:pathLst>
            </a:custGeom>
            <a:solidFill>
              <a:srgbClr val="808080"/>
            </a:solidFill>
            <a:ln w="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6"/>
            <p:cNvSpPr/>
            <p:nvPr/>
          </p:nvSpPr>
          <p:spPr>
            <a:xfrm>
              <a:off x="888111" y="4218178"/>
              <a:ext cx="1362584" cy="1551687"/>
            </a:xfrm>
            <a:custGeom>
              <a:avLst/>
              <a:gdLst/>
              <a:ahLst/>
              <a:cxnLst/>
              <a:rect l="0" t="0" r="0" b="0"/>
              <a:pathLst>
                <a:path w="1362584" h="1551687">
                  <a:moveTo>
                    <a:pt x="1362583" y="0"/>
                  </a:moveTo>
                  <a:lnTo>
                    <a:pt x="1189481" y="1551305"/>
                  </a:lnTo>
                  <a:lnTo>
                    <a:pt x="143636" y="15516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BFB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171066" y="4624323"/>
              <a:ext cx="752603" cy="745236"/>
            </a:xfrm>
            <a:prstGeom prst="ellipse">
              <a:avLst/>
            </a:prstGeom>
            <a:solidFill>
              <a:srgbClr val="ECB01C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1540002" y="4627245"/>
              <a:ext cx="0" cy="75945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540002" y="5263260"/>
              <a:ext cx="0" cy="85472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173225" y="4987925"/>
              <a:ext cx="94108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822195" y="4978527"/>
              <a:ext cx="75312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1737614" y="4741164"/>
              <a:ext cx="56387" cy="57022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756410" y="5168391"/>
              <a:ext cx="56388" cy="47372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>
              <a:off x="1257935" y="5177790"/>
              <a:ext cx="65786" cy="37973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1276730" y="4741164"/>
              <a:ext cx="56389" cy="47497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Freeform 16"/>
            <p:cNvSpPr/>
            <p:nvPr/>
          </p:nvSpPr>
          <p:spPr>
            <a:xfrm>
              <a:off x="1713992" y="4910201"/>
              <a:ext cx="126492" cy="178690"/>
            </a:xfrm>
            <a:custGeom>
              <a:avLst/>
              <a:gdLst/>
              <a:ahLst/>
              <a:cxnLst/>
              <a:rect l="0" t="0" r="0" b="0"/>
              <a:pathLst>
                <a:path w="126492" h="178690">
                  <a:moveTo>
                    <a:pt x="126491" y="76834"/>
                  </a:moveTo>
                  <a:lnTo>
                    <a:pt x="3809" y="1786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08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1347851" y="4808347"/>
              <a:ext cx="391413" cy="389636"/>
            </a:xfrm>
            <a:prstGeom prst="ellipse">
              <a:avLst/>
            </a:prstGeom>
            <a:solidFill>
              <a:srgbClr val="80808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1472311" y="4924552"/>
              <a:ext cx="150622" cy="156464"/>
            </a:xfrm>
            <a:prstGeom prst="ellipse">
              <a:avLst/>
            </a:pr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304800" y="1879600"/>
            <a:ext cx="3302000" cy="15696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US" sz="3200" dirty="0" smtClean="0">
              <a:latin typeface="Comic Sans MS" pitchFamily="66" charset="0"/>
            </a:endParaRPr>
          </a:p>
          <a:p>
            <a:r>
              <a:rPr lang="en-US" sz="3200" dirty="0" smtClean="0">
                <a:latin typeface="Comic Sans MS" pitchFamily="66" charset="0"/>
              </a:rPr>
              <a:t>D</a:t>
            </a:r>
            <a:r>
              <a:rPr lang="en-US" sz="3200" dirty="0" smtClean="0">
                <a:solidFill>
                  <a:srgbClr val="000000"/>
                </a:solidFill>
                <a:latin typeface="Comic Sans MS" pitchFamily="66" charset="0"/>
              </a:rPr>
              <a:t>NA in the nucleus is safe </a:t>
            </a:r>
            <a:endParaRPr lang="en-US" sz="320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03800" y="2374900"/>
            <a:ext cx="4648200" cy="13542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US" dirty="0" smtClean="0"/>
          </a:p>
          <a:p>
            <a:r>
              <a:rPr lang="en-US" sz="3200" dirty="0" smtClean="0">
                <a:latin typeface="Comic Sans MS" pitchFamily="66" charset="0"/>
              </a:rPr>
              <a:t> </a:t>
            </a:r>
            <a:r>
              <a:rPr lang="en-US" sz="3200" dirty="0" smtClean="0">
                <a:solidFill>
                  <a:srgbClr val="000000"/>
                </a:solidFill>
                <a:latin typeface="Comic Sans MS" pitchFamily="66" charset="0"/>
              </a:rPr>
              <a:t>DNA in the cytoplasm can be destroyed </a:t>
            </a:r>
            <a:endParaRPr lang="en-US" sz="320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23" name="Picture 22" descr="MSOfficePNG(1)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 rot="2943600">
            <a:off x="5960052" y="3863770"/>
            <a:ext cx="1735201" cy="312191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cxnSp>
        <p:nvCxnSpPr>
          <p:cNvPr id="24" name="Straight Connector 23"/>
          <p:cNvCxnSpPr/>
          <p:nvPr/>
        </p:nvCxnSpPr>
        <p:spPr>
          <a:xfrm>
            <a:off x="5689600" y="4279900"/>
            <a:ext cx="3263900" cy="2705100"/>
          </a:xfrm>
          <a:prstGeom prst="line">
            <a:avLst/>
          </a:prstGeom>
          <a:ln w="190500" cap="flat" cmpd="sng" algn="ctr">
            <a:solidFill>
              <a:srgbClr val="FF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5765800" y="4127500"/>
            <a:ext cx="2628900" cy="3136900"/>
          </a:xfrm>
          <a:prstGeom prst="line">
            <a:avLst/>
          </a:prstGeom>
          <a:ln w="190500" cap="flat" cmpd="sng" algn="ctr">
            <a:solidFill>
              <a:srgbClr val="FF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88900"/>
            <a:ext cx="8991600" cy="34163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000000"/>
                </a:solidFill>
                <a:latin typeface="Comic Sans MS" pitchFamily="66" charset="0"/>
              </a:rPr>
              <a:t>RNA (ribonucleic acid)</a:t>
            </a:r>
          </a:p>
          <a:p>
            <a:endParaRPr lang="en-US" sz="3600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600" dirty="0" smtClean="0">
                <a:solidFill>
                  <a:srgbClr val="000000"/>
                </a:solidFill>
                <a:latin typeface="Comic Sans MS" pitchFamily="66" charset="0"/>
              </a:rPr>
              <a:t>copy </a:t>
            </a:r>
            <a:r>
              <a:rPr lang="en-US" sz="3600" dirty="0" smtClean="0">
                <a:solidFill>
                  <a:srgbClr val="000000"/>
                </a:solidFill>
                <a:latin typeface="Comic Sans MS" pitchFamily="66" charset="0"/>
              </a:rPr>
              <a:t>of DNA that goes out into the cytoplasm </a:t>
            </a:r>
          </a:p>
          <a:p>
            <a:endParaRPr lang="en-US" sz="3600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600" dirty="0" smtClean="0">
                <a:solidFill>
                  <a:srgbClr val="000000"/>
                </a:solidFill>
                <a:latin typeface="Comic Sans MS" pitchFamily="66" charset="0"/>
              </a:rPr>
              <a:t>tells </a:t>
            </a:r>
            <a:r>
              <a:rPr lang="en-US" sz="3600" dirty="0" smtClean="0">
                <a:solidFill>
                  <a:srgbClr val="000000"/>
                </a:solidFill>
                <a:latin typeface="Comic Sans MS" pitchFamily="66" charset="0"/>
              </a:rPr>
              <a:t>the cell what to do </a:t>
            </a:r>
            <a:endParaRPr lang="en-US" sz="360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3" name="Picture 2" descr="clipboard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 rot="1869600">
            <a:off x="5475523" y="2803351"/>
            <a:ext cx="2279322" cy="540419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lipboard(1)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3200" y="508000"/>
            <a:ext cx="9677400" cy="59817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5900"/>
            <a:ext cx="9956800" cy="35394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latin typeface="Comic Sans MS" pitchFamily="66" charset="0"/>
              </a:rPr>
              <a:t>What is transcription?</a:t>
            </a:r>
          </a:p>
          <a:p>
            <a:r>
              <a:rPr lang="en-US" sz="3200" dirty="0" smtClean="0">
                <a:solidFill>
                  <a:srgbClr val="000000"/>
                </a:solidFill>
                <a:latin typeface="Comic Sans MS" pitchFamily="66" charset="0"/>
              </a:rPr>
              <a:t>  	When RNA is made from 1 gene in DNA</a:t>
            </a:r>
          </a:p>
          <a:p>
            <a:r>
              <a:rPr lang="en-US" sz="3200" dirty="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</a:p>
          <a:p>
            <a:endParaRPr lang="en-US" sz="3200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r>
              <a:rPr lang="en-US" sz="3200" dirty="0" smtClean="0">
                <a:solidFill>
                  <a:srgbClr val="000000"/>
                </a:solidFill>
                <a:latin typeface="Comic Sans MS" pitchFamily="66" charset="0"/>
              </a:rPr>
              <a:t>The </a:t>
            </a:r>
            <a:r>
              <a:rPr lang="en-US" sz="3200" dirty="0" smtClean="0">
                <a:solidFill>
                  <a:srgbClr val="000000"/>
                </a:solidFill>
                <a:latin typeface="Comic Sans MS" pitchFamily="66" charset="0"/>
              </a:rPr>
              <a:t>type of RNA made - mRNA (messenger RNA)   </a:t>
            </a:r>
          </a:p>
          <a:p>
            <a:r>
              <a:rPr lang="en-US" sz="3200" dirty="0" smtClean="0">
                <a:solidFill>
                  <a:srgbClr val="000000"/>
                </a:solidFill>
                <a:latin typeface="Comic Sans MS" pitchFamily="66" charset="0"/>
              </a:rPr>
              <a:t>	it sends a message from DNA to the </a:t>
            </a:r>
            <a:r>
              <a:rPr lang="en-US" sz="3200" dirty="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</a:p>
          <a:p>
            <a:r>
              <a:rPr lang="en-US" sz="3200" dirty="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US" sz="3200" dirty="0" smtClean="0">
                <a:solidFill>
                  <a:srgbClr val="000000"/>
                </a:solidFill>
                <a:latin typeface="Comic Sans MS" pitchFamily="66" charset="0"/>
              </a:rPr>
              <a:t>       </a:t>
            </a:r>
            <a:r>
              <a:rPr lang="en-US" sz="3200" dirty="0" smtClean="0">
                <a:solidFill>
                  <a:srgbClr val="000000"/>
                </a:solidFill>
                <a:latin typeface="Comic Sans MS" pitchFamily="66" charset="0"/>
              </a:rPr>
              <a:t>cytoplasm </a:t>
            </a:r>
            <a:endParaRPr lang="en-US" sz="320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3" name="Picture 2" descr="clipboard(2)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27400" y="3670300"/>
            <a:ext cx="5715000" cy="42672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lipboard(3)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3200" y="3594100"/>
            <a:ext cx="9791700" cy="36830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190500" y="88900"/>
            <a:ext cx="9677400" cy="35394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latin typeface="Comic Sans MS" pitchFamily="66" charset="0"/>
              </a:rPr>
              <a:t>Steps </a:t>
            </a:r>
            <a:r>
              <a:rPr lang="en-US" sz="3200" dirty="0" smtClean="0">
                <a:solidFill>
                  <a:srgbClr val="000000"/>
                </a:solidFill>
                <a:latin typeface="Comic Sans MS" pitchFamily="66" charset="0"/>
              </a:rPr>
              <a:t>in Transcription </a:t>
            </a:r>
            <a:endParaRPr lang="en-US" sz="3200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endParaRPr lang="en-US" sz="3200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r>
              <a:rPr lang="en-US" sz="3200" dirty="0" smtClean="0">
                <a:solidFill>
                  <a:srgbClr val="000000"/>
                </a:solidFill>
                <a:latin typeface="Comic Sans MS" pitchFamily="66" charset="0"/>
              </a:rPr>
              <a:t>1. Unzip one gene in DNA </a:t>
            </a:r>
          </a:p>
          <a:p>
            <a:r>
              <a:rPr lang="en-US" sz="3200" dirty="0" smtClean="0">
                <a:solidFill>
                  <a:srgbClr val="000000"/>
                </a:solidFill>
                <a:latin typeface="Comic Sans MS" pitchFamily="66" charset="0"/>
              </a:rPr>
              <a:t>2. Match up bases to </a:t>
            </a:r>
            <a:r>
              <a:rPr lang="en-US" sz="3200" u="sng" dirty="0" smtClean="0">
                <a:solidFill>
                  <a:srgbClr val="000000"/>
                </a:solidFill>
                <a:latin typeface="Comic Sans MS" pitchFamily="66" charset="0"/>
              </a:rPr>
              <a:t>one </a:t>
            </a:r>
            <a:r>
              <a:rPr lang="en-US" sz="3200" dirty="0" smtClean="0">
                <a:solidFill>
                  <a:srgbClr val="000000"/>
                </a:solidFill>
                <a:latin typeface="Comic Sans MS" pitchFamily="66" charset="0"/>
              </a:rPr>
              <a:t>side of a gene in DNA </a:t>
            </a:r>
          </a:p>
          <a:p>
            <a:r>
              <a:rPr lang="en-US" sz="3200" dirty="0" smtClean="0">
                <a:solidFill>
                  <a:srgbClr val="000000"/>
                </a:solidFill>
                <a:latin typeface="Comic Sans MS" pitchFamily="66" charset="0"/>
              </a:rPr>
              <a:t>3. mRNA detaches from the DNA </a:t>
            </a:r>
          </a:p>
          <a:p>
            <a:r>
              <a:rPr lang="en-US" sz="3200" dirty="0" smtClean="0">
                <a:solidFill>
                  <a:srgbClr val="000000"/>
                </a:solidFill>
                <a:latin typeface="Comic Sans MS" pitchFamily="66" charset="0"/>
              </a:rPr>
              <a:t>4. mRNA moves out of the nucleus and into the </a:t>
            </a:r>
            <a:r>
              <a:rPr lang="en-US" sz="3200" dirty="0" smtClean="0">
                <a:solidFill>
                  <a:srgbClr val="000000"/>
                </a:solidFill>
                <a:latin typeface="Comic Sans MS" pitchFamily="66" charset="0"/>
              </a:rPr>
              <a:t>  </a:t>
            </a:r>
          </a:p>
          <a:p>
            <a:r>
              <a:rPr lang="en-US" sz="3200" dirty="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US" sz="3200" dirty="0" smtClean="0">
                <a:solidFill>
                  <a:srgbClr val="000000"/>
                </a:solidFill>
                <a:latin typeface="Comic Sans MS" pitchFamily="66" charset="0"/>
              </a:rPr>
              <a:t>   </a:t>
            </a:r>
            <a:r>
              <a:rPr lang="en-US" sz="3200" dirty="0" smtClean="0">
                <a:solidFill>
                  <a:srgbClr val="000000"/>
                </a:solidFill>
                <a:latin typeface="Comic Sans MS" pitchFamily="66" charset="0"/>
              </a:rPr>
              <a:t>cytoplasm </a:t>
            </a:r>
            <a:endParaRPr lang="en-US" sz="320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2900" y="5676900"/>
            <a:ext cx="1905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200" smtClean="0">
                <a:solidFill>
                  <a:srgbClr val="000000"/>
                </a:solidFill>
                <a:latin typeface="Arial - 16"/>
              </a:rPr>
              <a:t>Codon - 3 bases</a:t>
            </a:r>
            <a:endParaRPr lang="en-US" sz="120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84400" y="2374900"/>
            <a:ext cx="5461000" cy="110799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6600" dirty="0" smtClean="0">
                <a:solidFill>
                  <a:srgbClr val="000000"/>
                </a:solidFill>
                <a:latin typeface="Comic Sans MS" pitchFamily="66" charset="0"/>
              </a:rPr>
              <a:t>Translation</a:t>
            </a:r>
            <a:endParaRPr lang="en-US" sz="660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84400" y="3746500"/>
            <a:ext cx="5511800" cy="7694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4400" dirty="0" smtClean="0">
                <a:solidFill>
                  <a:srgbClr val="000000"/>
                </a:solidFill>
                <a:latin typeface="Comic Sans MS" pitchFamily="66" charset="0"/>
              </a:rPr>
              <a:t>making the protein</a:t>
            </a:r>
            <a:endParaRPr lang="en-US" sz="4400" dirty="0">
              <a:solidFill>
                <a:srgbClr val="0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lipboard(1)(1)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01700" y="406400"/>
            <a:ext cx="8978900" cy="63119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100" y="177800"/>
            <a:ext cx="9436100" cy="600164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00"/>
                </a:solidFill>
                <a:latin typeface="Comic Sans MS" pitchFamily="66" charset="0"/>
              </a:rPr>
              <a:t>How does mRNA tell the cell what to do? </a:t>
            </a:r>
          </a:p>
          <a:p>
            <a:endParaRPr lang="en-US" sz="3200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r>
              <a:rPr lang="en-US" sz="3200" dirty="0" smtClean="0">
                <a:solidFill>
                  <a:srgbClr val="000000"/>
                </a:solidFill>
                <a:latin typeface="Comic Sans MS" pitchFamily="66" charset="0"/>
              </a:rPr>
              <a:t>mRNA is a message that codes for a protein </a:t>
            </a:r>
          </a:p>
          <a:p>
            <a:endParaRPr lang="en-US" sz="3200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r>
              <a:rPr lang="en-US" sz="3200" dirty="0" smtClean="0">
                <a:solidFill>
                  <a:srgbClr val="000000"/>
                </a:solidFill>
                <a:latin typeface="Comic Sans MS" pitchFamily="66" charset="0"/>
              </a:rPr>
              <a:t> Proteins are made in the cytoplasm &amp; then work to keep the cell alive </a:t>
            </a:r>
          </a:p>
          <a:p>
            <a:endParaRPr lang="en-US" sz="3200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endParaRPr lang="en-US" sz="3200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r>
              <a:rPr lang="en-US" sz="3200" u="sng" dirty="0" smtClean="0">
                <a:solidFill>
                  <a:srgbClr val="000000"/>
                </a:solidFill>
                <a:latin typeface="Comic Sans MS" pitchFamily="66" charset="0"/>
              </a:rPr>
              <a:t>Translation</a:t>
            </a:r>
            <a:r>
              <a:rPr lang="en-US" sz="3200" dirty="0" smtClean="0">
                <a:solidFill>
                  <a:srgbClr val="000000"/>
                </a:solidFill>
                <a:latin typeface="Comic Sans MS" pitchFamily="66" charset="0"/>
              </a:rPr>
              <a:t> (protein synthesis): Process of making a protein </a:t>
            </a:r>
          </a:p>
          <a:p>
            <a:endParaRPr lang="en-US" sz="3200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r>
              <a:rPr lang="en-US" sz="3200" dirty="0" smtClean="0">
                <a:solidFill>
                  <a:srgbClr val="000000"/>
                </a:solidFill>
                <a:latin typeface="Comic Sans MS" pitchFamily="66" charset="0"/>
              </a:rPr>
              <a:t>There are 20 different types of amino acids </a:t>
            </a:r>
            <a:endParaRPr lang="en-US" sz="3200" dirty="0">
              <a:solidFill>
                <a:srgbClr val="0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heCell[1].jp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070100"/>
            <a:ext cx="2510917" cy="280301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 descr="MSOfficePNG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91359" y="3517900"/>
            <a:ext cx="7668641" cy="376783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381000" y="850900"/>
            <a:ext cx="9779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3600" dirty="0" smtClean="0">
                <a:solidFill>
                  <a:srgbClr val="000000"/>
                </a:solidFill>
                <a:latin typeface="Arial - 16"/>
              </a:rPr>
              <a:t>Nucleus - Chromosomes - Genes - DNA</a:t>
            </a:r>
            <a:endParaRPr lang="en-US" sz="36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lipboard(3)(1)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80200" y="114300"/>
            <a:ext cx="3300983" cy="805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152400" y="63500"/>
            <a:ext cx="6985000" cy="661719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4000" dirty="0" smtClean="0">
                <a:solidFill>
                  <a:srgbClr val="000000"/>
                </a:solidFill>
                <a:latin typeface="Comic Sans MS" pitchFamily="66" charset="0"/>
              </a:rPr>
              <a:t>Process of Translation </a:t>
            </a:r>
          </a:p>
          <a:p>
            <a:endParaRPr lang="en-US" sz="2400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Comic Sans MS" pitchFamily="66" charset="0"/>
              </a:rPr>
              <a:t>1. mRNA moves out of nucleus and into cytoplasm </a:t>
            </a:r>
          </a:p>
          <a:p>
            <a:endParaRPr lang="en-US" sz="2400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Comic Sans MS" pitchFamily="66" charset="0"/>
              </a:rPr>
              <a:t>2. mRNA attaches to a ribosome </a:t>
            </a:r>
          </a:p>
          <a:p>
            <a:endParaRPr lang="en-US" sz="2400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Comic Sans MS" pitchFamily="66" charset="0"/>
              </a:rPr>
              <a:t>3. Transfer RNA (</a:t>
            </a:r>
            <a:r>
              <a:rPr lang="en-US" sz="2400" dirty="0" err="1" smtClean="0">
                <a:solidFill>
                  <a:srgbClr val="000000"/>
                </a:solidFill>
                <a:latin typeface="Comic Sans MS" pitchFamily="66" charset="0"/>
              </a:rPr>
              <a:t>tRNA</a:t>
            </a:r>
            <a:r>
              <a:rPr lang="en-US" sz="2400" dirty="0" smtClean="0">
                <a:solidFill>
                  <a:srgbClr val="000000"/>
                </a:solidFill>
                <a:latin typeface="Comic Sans MS" pitchFamily="66" charset="0"/>
              </a:rPr>
              <a:t>) decodes the mRNA &amp; brings amino acids to build up the </a:t>
            </a:r>
            <a:r>
              <a:rPr lang="en-US" sz="2400" dirty="0" smtClean="0">
                <a:solidFill>
                  <a:srgbClr val="000000"/>
                </a:solidFill>
                <a:latin typeface="Comic Sans MS" pitchFamily="66" charset="0"/>
              </a:rPr>
              <a:t>protein </a:t>
            </a:r>
            <a:endParaRPr lang="en-US" sz="2400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Comic Sans MS" pitchFamily="66" charset="0"/>
              </a:rPr>
              <a:t>4. Protein (chain of amino acids) detaches from ribosome &amp; goes off to work in the cell </a:t>
            </a:r>
            <a:endParaRPr lang="en-US" sz="240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4" name="Picture 3" descr="clipboard(4)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51000" y="4127500"/>
            <a:ext cx="1320800" cy="11430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TextBox 4"/>
          <p:cNvSpPr txBox="1"/>
          <p:nvPr/>
        </p:nvSpPr>
        <p:spPr>
          <a:xfrm>
            <a:off x="736600" y="3822700"/>
            <a:ext cx="11938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US" dirty="0" smtClean="0"/>
          </a:p>
          <a:p>
            <a:r>
              <a:rPr lang="en-US" dirty="0" err="1" smtClean="0"/>
              <a:t>t</a:t>
            </a:r>
            <a:r>
              <a:rPr lang="en-US" sz="1500" u="sng" dirty="0" err="1" smtClean="0">
                <a:solidFill>
                  <a:srgbClr val="000000"/>
                </a:solidFill>
                <a:latin typeface="Comic Sans MS - 21"/>
              </a:rPr>
              <a:t>RNA</a:t>
            </a:r>
            <a:r>
              <a:rPr lang="en-US" sz="1500" u="sng" dirty="0" smtClean="0">
                <a:solidFill>
                  <a:srgbClr val="000000"/>
                </a:solidFill>
                <a:latin typeface="Comic Sans MS - 21"/>
              </a:rPr>
              <a:t> </a:t>
            </a:r>
            <a:endParaRPr lang="en-US" sz="1500" u="sng" dirty="0">
              <a:solidFill>
                <a:srgbClr val="000000"/>
              </a:solidFill>
              <a:latin typeface="Comic Sans MS - 21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22600" y="3670300"/>
            <a:ext cx="18288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A</a:t>
            </a:r>
            <a:r>
              <a:rPr lang="en-US" sz="1500" dirty="0" smtClean="0">
                <a:solidFill>
                  <a:srgbClr val="000000"/>
                </a:solidFill>
                <a:latin typeface="Comic Sans MS - 21"/>
              </a:rPr>
              <a:t>mino acid </a:t>
            </a:r>
            <a:endParaRPr lang="en-US" sz="1500" dirty="0">
              <a:solidFill>
                <a:srgbClr val="000000"/>
              </a:solidFill>
              <a:latin typeface="Comic Sans MS - 21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H="1" flipV="1">
            <a:off x="2794000" y="4203700"/>
            <a:ext cx="228600" cy="1270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round/>
            <a:headEnd type="oval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565400" y="4508500"/>
            <a:ext cx="2870200" cy="110799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US" dirty="0" smtClean="0"/>
          </a:p>
          <a:p>
            <a:r>
              <a:rPr lang="en-US" dirty="0" err="1" smtClean="0"/>
              <a:t>A</a:t>
            </a:r>
            <a:r>
              <a:rPr lang="en-US" sz="1500" dirty="0" err="1" smtClean="0">
                <a:solidFill>
                  <a:srgbClr val="000000"/>
                </a:solidFill>
                <a:latin typeface="Comic Sans MS - 21"/>
              </a:rPr>
              <a:t>nticodon</a:t>
            </a:r>
            <a:r>
              <a:rPr lang="en-US" sz="1500" dirty="0" smtClean="0">
                <a:solidFill>
                  <a:srgbClr val="000000"/>
                </a:solidFill>
                <a:latin typeface="Comic Sans MS - 21"/>
              </a:rPr>
              <a:t> (3 bases on </a:t>
            </a:r>
            <a:r>
              <a:rPr lang="en-US" sz="1500" dirty="0" err="1" smtClean="0">
                <a:solidFill>
                  <a:srgbClr val="000000"/>
                </a:solidFill>
                <a:latin typeface="Comic Sans MS - 21"/>
              </a:rPr>
              <a:t>tRNA</a:t>
            </a:r>
            <a:r>
              <a:rPr lang="en-US" sz="1500" dirty="0" smtClean="0">
                <a:solidFill>
                  <a:srgbClr val="000000"/>
                </a:solidFill>
                <a:latin typeface="Comic Sans MS - 21"/>
              </a:rPr>
              <a:t>): Matches up to </a:t>
            </a:r>
            <a:r>
              <a:rPr lang="en-US" sz="1500" dirty="0" err="1" smtClean="0">
                <a:solidFill>
                  <a:srgbClr val="000000"/>
                </a:solidFill>
                <a:latin typeface="Comic Sans MS - 21"/>
              </a:rPr>
              <a:t>codons</a:t>
            </a:r>
            <a:r>
              <a:rPr lang="en-US" sz="1500" dirty="0" smtClean="0">
                <a:solidFill>
                  <a:srgbClr val="000000"/>
                </a:solidFill>
                <a:latin typeface="Comic Sans MS - 21"/>
              </a:rPr>
              <a:t> on mRNA </a:t>
            </a:r>
            <a:endParaRPr lang="en-US" sz="1500" dirty="0">
              <a:solidFill>
                <a:srgbClr val="000000"/>
              </a:solidFill>
              <a:latin typeface="Comic Sans MS - 21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2184400" y="5041900"/>
            <a:ext cx="368300" cy="8890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round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lipboard(5)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65200" y="1079500"/>
            <a:ext cx="8112632" cy="508901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3860800" y="6718300"/>
            <a:ext cx="2032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3600" dirty="0" smtClean="0">
                <a:solidFill>
                  <a:srgbClr val="000000"/>
                </a:solidFill>
                <a:latin typeface="Arial - 48"/>
              </a:rPr>
              <a:t>ACU</a:t>
            </a:r>
            <a:endParaRPr lang="en-US" sz="3600" dirty="0">
              <a:solidFill>
                <a:srgbClr val="000000"/>
              </a:solidFill>
              <a:latin typeface="Arial - 4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5600" y="0"/>
            <a:ext cx="9982200" cy="107721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endParaRPr lang="en-US" sz="3200" dirty="0" smtClean="0">
              <a:latin typeface="Comic Sans MS" pitchFamily="66" charset="0"/>
            </a:endParaRPr>
          </a:p>
          <a:p>
            <a:r>
              <a:rPr lang="en-US" sz="3200" dirty="0" smtClean="0">
                <a:latin typeface="Comic Sans MS" pitchFamily="66" charset="0"/>
              </a:rPr>
              <a:t>D</a:t>
            </a:r>
            <a:r>
              <a:rPr lang="en-US" sz="3200" dirty="0" smtClean="0">
                <a:solidFill>
                  <a:srgbClr val="000000"/>
                </a:solidFill>
                <a:latin typeface="Comic Sans MS" pitchFamily="66" charset="0"/>
              </a:rPr>
              <a:t>ifferent </a:t>
            </a:r>
            <a:r>
              <a:rPr lang="en-US" sz="3200" dirty="0" err="1" smtClean="0">
                <a:solidFill>
                  <a:srgbClr val="000000"/>
                </a:solidFill>
                <a:latin typeface="Comic Sans MS" pitchFamily="66" charset="0"/>
              </a:rPr>
              <a:t>codons</a:t>
            </a:r>
            <a:r>
              <a:rPr lang="en-US" sz="3200" dirty="0" smtClean="0">
                <a:solidFill>
                  <a:srgbClr val="000000"/>
                </a:solidFill>
                <a:latin typeface="Comic Sans MS" pitchFamily="66" charset="0"/>
              </a:rPr>
              <a:t> code for different amino acids!!! </a:t>
            </a:r>
            <a:endParaRPr lang="en-US" sz="3200" dirty="0">
              <a:solidFill>
                <a:srgbClr val="0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54100" y="127000"/>
            <a:ext cx="3429000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700" smtClean="0">
                <a:solidFill>
                  <a:srgbClr val="000000"/>
                </a:solidFill>
                <a:latin typeface="Arial - 36"/>
              </a:rPr>
              <a:t>ACAATGTAG</a:t>
            </a:r>
            <a:endParaRPr lang="en-US" sz="2700">
              <a:solidFill>
                <a:srgbClr val="000000"/>
              </a:solidFill>
              <a:latin typeface="Arial - 36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400" y="774700"/>
            <a:ext cx="1270000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700" smtClean="0">
                <a:solidFill>
                  <a:srgbClr val="000000"/>
                </a:solidFill>
                <a:latin typeface="Arial - 36"/>
              </a:rPr>
              <a:t>mRNA</a:t>
            </a:r>
            <a:endParaRPr lang="en-US" sz="2700">
              <a:solidFill>
                <a:srgbClr val="000000"/>
              </a:solidFill>
              <a:latin typeface="Arial - 36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800" y="1320800"/>
            <a:ext cx="1930400" cy="9233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700" smtClean="0">
                <a:solidFill>
                  <a:srgbClr val="000000"/>
                </a:solidFill>
                <a:latin typeface="Arial - 36"/>
              </a:rPr>
              <a:t>Amino Acid - </a:t>
            </a:r>
            <a:endParaRPr lang="en-US" sz="2700">
              <a:solidFill>
                <a:srgbClr val="000000"/>
              </a:solidFill>
              <a:latin typeface="Arial - 36"/>
            </a:endParaRPr>
          </a:p>
        </p:txBody>
      </p:sp>
      <p:pic>
        <p:nvPicPr>
          <p:cNvPr id="5" name="Picture 4" descr="clipboard(5)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65200" y="2222500"/>
            <a:ext cx="7517892" cy="471119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Mutations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36600" y="850900"/>
            <a:ext cx="8610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latin typeface="Comic Sans MS" pitchFamily="66" charset="0"/>
              </a:rPr>
              <a:t>Mutations can happen when cells </a:t>
            </a:r>
            <a:r>
              <a:rPr lang="en-US" sz="3600" dirty="0" smtClean="0">
                <a:latin typeface="Comic Sans MS" pitchFamily="66" charset="0"/>
              </a:rPr>
              <a:t>make mistakes in </a:t>
            </a:r>
            <a:r>
              <a:rPr lang="en-US" sz="3600" dirty="0" smtClean="0">
                <a:latin typeface="Comic Sans MS" pitchFamily="66" charset="0"/>
              </a:rPr>
              <a:t>copying their own </a:t>
            </a:r>
            <a:r>
              <a:rPr lang="en-US" sz="3600" dirty="0" smtClean="0">
                <a:latin typeface="Comic Sans MS" pitchFamily="66" charset="0"/>
              </a:rPr>
              <a:t>DNA.</a:t>
            </a:r>
          </a:p>
          <a:p>
            <a:endParaRPr lang="en-US" sz="3600" dirty="0" smtClean="0">
              <a:latin typeface="Comic Sans MS" pitchFamily="66" charset="0"/>
            </a:endParaRPr>
          </a:p>
          <a:p>
            <a:endParaRPr lang="en-US" sz="3600" u="sng" dirty="0" smtClean="0">
              <a:latin typeface="Comic Sans MS" pitchFamily="66" charset="0"/>
            </a:endParaRPr>
          </a:p>
          <a:p>
            <a:r>
              <a:rPr lang="en-US" sz="3600" u="sng" dirty="0" smtClean="0">
                <a:latin typeface="Comic Sans MS" pitchFamily="66" charset="0"/>
              </a:rPr>
              <a:t>2 Types of Mutations</a:t>
            </a:r>
            <a:endParaRPr lang="en-US" sz="3600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600" dirty="0" smtClean="0">
                <a:latin typeface="Comic Sans MS" pitchFamily="66" charset="0"/>
              </a:rPr>
              <a:t>Gene Mutations</a:t>
            </a:r>
            <a:endParaRPr lang="en-US" sz="3600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600" dirty="0" smtClean="0">
                <a:latin typeface="Comic Sans MS" pitchFamily="66" charset="0"/>
              </a:rPr>
              <a:t>Chromosomal Mutations</a:t>
            </a:r>
            <a:endParaRPr lang="en-US" sz="3600" dirty="0">
              <a:latin typeface="Comic Sans MS" pitchFamily="66" charset="0"/>
            </a:endParaRPr>
          </a:p>
        </p:txBody>
      </p:sp>
      <p:pic>
        <p:nvPicPr>
          <p:cNvPr id="35841" name="Picture 1" descr="Extra digi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1400" y="5041900"/>
            <a:ext cx="4819650" cy="3409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 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1. Point Mutations: single base change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Substitutions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800" dirty="0" smtClean="0"/>
              <a:t>Substitution</a:t>
            </a:r>
            <a:endParaRPr lang="en-US" sz="8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800" y="2070100"/>
            <a:ext cx="9144000" cy="5850226"/>
          </a:xfrm>
        </p:spPr>
        <p:txBody>
          <a:bodyPr/>
          <a:lstStyle/>
          <a:p>
            <a:r>
              <a:rPr lang="en-US" dirty="0" smtClean="0"/>
              <a:t>Changes 1 base for another</a:t>
            </a:r>
          </a:p>
          <a:p>
            <a:pPr algn="ctr">
              <a:buNone/>
            </a:pPr>
            <a:endParaRPr lang="en-US" sz="6600" dirty="0" smtClean="0"/>
          </a:p>
          <a:p>
            <a:pPr algn="ctr">
              <a:buNone/>
            </a:pPr>
            <a:r>
              <a:rPr lang="en-US" sz="6600" dirty="0" smtClean="0"/>
              <a:t>A T </a:t>
            </a:r>
            <a:r>
              <a:rPr lang="en-US" sz="6600" dirty="0" err="1" smtClean="0"/>
              <a:t>T</a:t>
            </a:r>
            <a:r>
              <a:rPr lang="en-US" sz="6600" dirty="0" smtClean="0"/>
              <a:t> C G A G C T</a:t>
            </a:r>
          </a:p>
          <a:p>
            <a:pPr algn="ctr">
              <a:buNone/>
            </a:pPr>
            <a:r>
              <a:rPr lang="en-US" sz="6600" dirty="0" smtClean="0"/>
              <a:t>A T </a:t>
            </a:r>
            <a:r>
              <a:rPr lang="en-US" sz="6600" dirty="0" err="1" smtClean="0"/>
              <a:t>T</a:t>
            </a:r>
            <a:r>
              <a:rPr lang="en-US" sz="6600" dirty="0" smtClean="0"/>
              <a:t> C T A G C T </a:t>
            </a:r>
            <a:endParaRPr lang="en-US" sz="66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learn.genetics.utah.edu/content/disorders/whataregd/sicklecell/images/sicklece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13400" y="514011"/>
            <a:ext cx="4546600" cy="835058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5842000" cy="1477433"/>
          </a:xfrm>
        </p:spPr>
        <p:txBody>
          <a:bodyPr>
            <a:noAutofit/>
          </a:bodyPr>
          <a:lstStyle/>
          <a:p>
            <a:r>
              <a:rPr lang="en-US" sz="5400" dirty="0" smtClean="0"/>
              <a:t>Sickle Cell Anemia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3500"/>
            <a:ext cx="9144000" cy="5850226"/>
          </a:xfrm>
        </p:spPr>
        <p:txBody>
          <a:bodyPr/>
          <a:lstStyle/>
          <a:p>
            <a:pPr>
              <a:buNone/>
            </a:pPr>
            <a:r>
              <a:rPr lang="en-US" sz="4400" dirty="0" smtClean="0"/>
              <a:t>Caused by A changed to T</a:t>
            </a:r>
          </a:p>
          <a:p>
            <a:pPr>
              <a:buNone/>
            </a:pPr>
            <a:r>
              <a:rPr lang="en-US" sz="4400" dirty="0" smtClean="0"/>
              <a:t> (</a:t>
            </a:r>
            <a:r>
              <a:rPr lang="en-US" sz="4400" dirty="0" err="1" smtClean="0"/>
              <a:t>glu</a:t>
            </a:r>
            <a:r>
              <a:rPr lang="en-US" sz="4400" dirty="0" smtClean="0"/>
              <a:t> to </a:t>
            </a:r>
            <a:r>
              <a:rPr lang="en-US" sz="4400" dirty="0" err="1" smtClean="0"/>
              <a:t>val</a:t>
            </a:r>
            <a:r>
              <a:rPr lang="en-US" sz="4400" dirty="0" smtClean="0"/>
              <a:t>)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Frame Shift 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536700"/>
            <a:ext cx="9144000" cy="638193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Change multiple bases in the code</a:t>
            </a:r>
          </a:p>
          <a:p>
            <a:pPr algn="ctr">
              <a:buNone/>
            </a:pPr>
            <a:r>
              <a:rPr lang="en-US" dirty="0" err="1" smtClean="0"/>
              <a:t>t</a:t>
            </a:r>
            <a:r>
              <a:rPr lang="en-US" dirty="0" err="1" smtClean="0"/>
              <a:t>hefatcatatetherat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t</a:t>
            </a:r>
            <a:r>
              <a:rPr lang="en-US" dirty="0" smtClean="0"/>
              <a:t>he-fat-cat-ate-the-rat</a:t>
            </a:r>
          </a:p>
          <a:p>
            <a:pPr algn="ctr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Insertion – a piece </a:t>
            </a:r>
            <a:r>
              <a:rPr lang="en-US" dirty="0" smtClean="0"/>
              <a:t>of DNA is copied too many </a:t>
            </a:r>
            <a:r>
              <a:rPr lang="en-US" dirty="0" smtClean="0"/>
              <a:t>times</a:t>
            </a:r>
          </a:p>
          <a:p>
            <a:pPr algn="ctr">
              <a:buNone/>
            </a:pPr>
            <a:r>
              <a:rPr lang="en-US" dirty="0" err="1" smtClean="0"/>
              <a:t>t</a:t>
            </a:r>
            <a:r>
              <a:rPr lang="en-US" dirty="0" err="1" smtClean="0"/>
              <a:t>hefatcatateateateatetherat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the-fat-cat-ate-ate-ate-ate-the-rat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Deletion- a piece </a:t>
            </a:r>
            <a:r>
              <a:rPr lang="en-US" dirty="0" smtClean="0"/>
              <a:t>of </a:t>
            </a:r>
            <a:r>
              <a:rPr lang="en-US" dirty="0" smtClean="0"/>
              <a:t>the DNA </a:t>
            </a:r>
            <a:r>
              <a:rPr lang="en-US" dirty="0" smtClean="0"/>
              <a:t>code for 1 gene is </a:t>
            </a:r>
            <a:r>
              <a:rPr lang="en-US" dirty="0" smtClean="0"/>
              <a:t>lost</a:t>
            </a:r>
          </a:p>
          <a:p>
            <a:pPr algn="ctr">
              <a:buNone/>
            </a:pPr>
            <a:r>
              <a:rPr lang="en-US" dirty="0" err="1" smtClean="0"/>
              <a:t>Thefatcatatetherat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The-fat-</a:t>
            </a:r>
            <a:r>
              <a:rPr lang="en-US" dirty="0" err="1" smtClean="0"/>
              <a:t>ata</a:t>
            </a:r>
            <a:r>
              <a:rPr lang="en-US" dirty="0" smtClean="0"/>
              <a:t>-</a:t>
            </a:r>
            <a:r>
              <a:rPr lang="en-US" dirty="0" err="1" smtClean="0"/>
              <a:t>tet</a:t>
            </a:r>
            <a:r>
              <a:rPr lang="en-US" dirty="0" smtClean="0"/>
              <a:t>-her-at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Duchenne</a:t>
            </a:r>
            <a:r>
              <a:rPr lang="en-US" dirty="0" smtClean="0"/>
              <a:t> Muscular Dystrophy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Cause – deletion in the gene that codes for a muscle protein</a:t>
            </a:r>
            <a:endParaRPr lang="en-US" sz="4400" dirty="0"/>
          </a:p>
        </p:txBody>
      </p:sp>
      <p:pic>
        <p:nvPicPr>
          <p:cNvPr id="4" name="Picture 6" descr="matt M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299200" y="3594100"/>
            <a:ext cx="3486150" cy="4648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6700" y="0"/>
            <a:ext cx="9677400" cy="152349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3100" b="1" dirty="0" smtClean="0">
                <a:latin typeface="Comic Sans MS" pitchFamily="66" charset="0"/>
              </a:rPr>
              <a:t>D</a:t>
            </a:r>
            <a:r>
              <a:rPr lang="en-US" sz="3100" b="1" dirty="0" smtClean="0">
                <a:solidFill>
                  <a:srgbClr val="000000"/>
                </a:solidFill>
                <a:latin typeface="Comic Sans MS - 42"/>
              </a:rPr>
              <a:t>NA </a:t>
            </a:r>
            <a:r>
              <a:rPr lang="en-US" sz="3100" b="1" dirty="0" smtClean="0">
                <a:solidFill>
                  <a:srgbClr val="000000"/>
                </a:solidFill>
                <a:latin typeface="Comic Sans MS - 42"/>
              </a:rPr>
              <a:t>(Deoxyribonucleic Acid)</a:t>
            </a:r>
          </a:p>
          <a:p>
            <a:endParaRPr lang="en-US" sz="3100" b="1" dirty="0" smtClean="0">
              <a:solidFill>
                <a:srgbClr val="000000"/>
              </a:solidFill>
              <a:latin typeface="Comic Sans MS - 42"/>
            </a:endParaRPr>
          </a:p>
          <a:p>
            <a:r>
              <a:rPr lang="en-US" sz="3100" b="1" dirty="0" smtClean="0">
                <a:solidFill>
                  <a:srgbClr val="000000"/>
                </a:solidFill>
                <a:latin typeface="Comic Sans MS - 42"/>
              </a:rPr>
              <a:t>Controls the production of proteins in the cell</a:t>
            </a:r>
            <a:endParaRPr lang="en-US" sz="3100" b="1" dirty="0">
              <a:solidFill>
                <a:srgbClr val="000000"/>
              </a:solidFill>
              <a:latin typeface="Comic Sans MS - 42"/>
            </a:endParaRPr>
          </a:p>
        </p:txBody>
      </p:sp>
      <p:pic>
        <p:nvPicPr>
          <p:cNvPr id="3" name="Picture 2" descr="pic001[1].jp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38400" y="2133600"/>
            <a:ext cx="5117084" cy="38290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Chromosomal 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Changes the number or structure of whole chromosomes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Deletions</a:t>
            </a:r>
          </a:p>
          <a:p>
            <a:pPr>
              <a:buNone/>
            </a:pPr>
            <a:r>
              <a:rPr lang="en-US" dirty="0" smtClean="0"/>
              <a:t>Duplications</a:t>
            </a:r>
          </a:p>
          <a:p>
            <a:pPr>
              <a:buNone/>
            </a:pPr>
            <a:r>
              <a:rPr lang="en-US" dirty="0" smtClean="0"/>
              <a:t>Inversions</a:t>
            </a:r>
          </a:p>
          <a:p>
            <a:pPr>
              <a:buNone/>
            </a:pPr>
            <a:r>
              <a:rPr lang="en-US" dirty="0" smtClean="0"/>
              <a:t>Translocations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Chromosomal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508000" y="1612900"/>
            <a:ext cx="4489098" cy="1198328"/>
          </a:xfrm>
        </p:spPr>
        <p:txBody>
          <a:bodyPr>
            <a:normAutofit/>
          </a:bodyPr>
          <a:lstStyle/>
          <a:p>
            <a:r>
              <a:rPr lang="en-US" sz="4000" dirty="0" smtClean="0"/>
              <a:t>Deletions</a:t>
            </a:r>
            <a:endParaRPr lang="en-US" sz="40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Piece of chromosome is lost</a:t>
            </a:r>
            <a:endParaRPr lang="en-US" sz="32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5669139" y="2603500"/>
            <a:ext cx="4490861" cy="1274528"/>
          </a:xfrm>
        </p:spPr>
        <p:txBody>
          <a:bodyPr>
            <a:normAutofit/>
          </a:bodyPr>
          <a:lstStyle/>
          <a:p>
            <a:r>
              <a:rPr lang="en-US" sz="4000" dirty="0" smtClean="0"/>
              <a:t>Duplications</a:t>
            </a:r>
            <a:endParaRPr lang="en-US" sz="4000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3200" dirty="0" smtClean="0"/>
          </a:p>
          <a:p>
            <a:pPr>
              <a:buNone/>
            </a:pPr>
            <a:endParaRPr lang="en-US" sz="3200" dirty="0" smtClean="0"/>
          </a:p>
          <a:p>
            <a:pPr>
              <a:buNone/>
            </a:pPr>
            <a:r>
              <a:rPr lang="en-US" sz="3200" dirty="0" smtClean="0"/>
              <a:t>Piece of DNA is copied too many times</a:t>
            </a:r>
            <a:endParaRPr lang="en-US" sz="3200" dirty="0"/>
          </a:p>
        </p:txBody>
      </p:sp>
      <p:pic>
        <p:nvPicPr>
          <p:cNvPr id="9" name="Picture 3" descr="gene_dele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3746500"/>
            <a:ext cx="4851400" cy="1766378"/>
          </a:xfrm>
          <a:prstGeom prst="rect">
            <a:avLst/>
          </a:prstGeom>
          <a:noFill/>
        </p:spPr>
      </p:pic>
      <p:pic>
        <p:nvPicPr>
          <p:cNvPr id="10" name="Picture 3" descr="gene_duplica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97400" y="5727700"/>
            <a:ext cx="5562600" cy="2032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Huntington’s Disease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Degenerative Brain Disorder</a:t>
            </a:r>
          </a:p>
          <a:p>
            <a:endParaRPr lang="en-US" dirty="0" smtClean="0"/>
          </a:p>
          <a:p>
            <a:r>
              <a:rPr lang="en-US" dirty="0" smtClean="0"/>
              <a:t>Lose ability to walk, think, talk, reason</a:t>
            </a:r>
          </a:p>
          <a:p>
            <a:endParaRPr lang="en-US" dirty="0" smtClean="0"/>
          </a:p>
          <a:p>
            <a:r>
              <a:rPr lang="en-US" dirty="0" smtClean="0"/>
              <a:t>Cause – addition of extra CAG repeats</a:t>
            </a:r>
            <a:endParaRPr lang="en-US" dirty="0"/>
          </a:p>
        </p:txBody>
      </p:sp>
      <p:pic>
        <p:nvPicPr>
          <p:cNvPr id="9" name="Picture 4" descr="woody guthri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842000" y="5270500"/>
            <a:ext cx="3810000" cy="304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31800" y="317500"/>
            <a:ext cx="4489098" cy="826952"/>
          </a:xfrm>
        </p:spPr>
        <p:txBody>
          <a:bodyPr>
            <a:noAutofit/>
          </a:bodyPr>
          <a:lstStyle/>
          <a:p>
            <a:r>
              <a:rPr lang="en-US" sz="6000" dirty="0" smtClean="0"/>
              <a:t>Inversion</a:t>
            </a:r>
            <a:endParaRPr lang="en-US" sz="60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31800" y="1384300"/>
            <a:ext cx="4489098" cy="51074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/>
              <a:t>Segment flips and reads</a:t>
            </a:r>
            <a:endParaRPr lang="en-US" sz="32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5669139" y="1917700"/>
            <a:ext cx="4490861" cy="826952"/>
          </a:xfrm>
        </p:spPr>
        <p:txBody>
          <a:bodyPr>
            <a:noAutofit/>
          </a:bodyPr>
          <a:lstStyle/>
          <a:p>
            <a:r>
              <a:rPr lang="en-US" sz="5400" dirty="0" smtClean="0"/>
              <a:t>Translocation</a:t>
            </a:r>
            <a:endParaRPr lang="en-US" sz="5400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5669139" y="2832100"/>
            <a:ext cx="4490861" cy="51074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/>
              <a:t>Segment breaks off and joins a different non-homologous chromosome</a:t>
            </a:r>
            <a:endParaRPr lang="en-US" sz="3200" dirty="0"/>
          </a:p>
        </p:txBody>
      </p:sp>
      <p:pic>
        <p:nvPicPr>
          <p:cNvPr id="9" name="Picture 4" descr="gene_invers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79400" y="1993900"/>
            <a:ext cx="5172176" cy="2362200"/>
          </a:xfrm>
          <a:prstGeom prst="rect">
            <a:avLst/>
          </a:prstGeom>
          <a:noFill/>
        </p:spPr>
      </p:pic>
      <p:pic>
        <p:nvPicPr>
          <p:cNvPr id="10" name="Picture 4" descr="gene_transloca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557712" y="5651500"/>
            <a:ext cx="5602288" cy="2584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939800" y="2222500"/>
            <a:ext cx="6934200" cy="280076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000000"/>
                </a:solidFill>
                <a:latin typeface="Arial - 28"/>
              </a:rPr>
              <a:t>Shape of DNA </a:t>
            </a:r>
          </a:p>
          <a:p>
            <a:pPr algn="ctr"/>
            <a:r>
              <a:rPr lang="en-US" sz="4400" dirty="0" smtClean="0">
                <a:solidFill>
                  <a:srgbClr val="000000"/>
                </a:solidFill>
                <a:latin typeface="Arial - 28"/>
              </a:rPr>
              <a:t>  double helix </a:t>
            </a:r>
          </a:p>
          <a:p>
            <a:pPr algn="ctr"/>
            <a:r>
              <a:rPr lang="en-US" sz="4400" dirty="0" smtClean="0">
                <a:solidFill>
                  <a:srgbClr val="000000"/>
                </a:solidFill>
                <a:latin typeface="Arial - 28"/>
              </a:rPr>
              <a:t>(2 strands twisted together)</a:t>
            </a:r>
            <a:endParaRPr lang="en-US" sz="4400" dirty="0">
              <a:solidFill>
                <a:srgbClr val="000000"/>
              </a:solidFill>
              <a:latin typeface="Arial - 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9400" y="1231900"/>
            <a:ext cx="4724400" cy="7694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4400" u="sng" dirty="0" smtClean="0">
                <a:solidFill>
                  <a:srgbClr val="000000"/>
                </a:solidFill>
                <a:latin typeface="Arial - 16"/>
              </a:rPr>
              <a:t>Watson and Crick</a:t>
            </a:r>
            <a:endParaRPr lang="en-US" sz="4400" u="sng" dirty="0">
              <a:solidFill>
                <a:srgbClr val="000000"/>
              </a:solidFill>
              <a:latin typeface="Arial - 16"/>
            </a:endParaRPr>
          </a:p>
        </p:txBody>
      </p:sp>
      <p:pic>
        <p:nvPicPr>
          <p:cNvPr id="4" name="Picture 3" descr="watson-crick[1].jp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84800" y="0"/>
            <a:ext cx="4635754" cy="469137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Rectangle 4"/>
          <p:cNvSpPr/>
          <p:nvPr/>
        </p:nvSpPr>
        <p:spPr>
          <a:xfrm>
            <a:off x="584200" y="6565900"/>
            <a:ext cx="3657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/>
              <a:t>Rosalind Franklin</a:t>
            </a:r>
            <a:endParaRPr lang="en-US" sz="3600" dirty="0"/>
          </a:p>
        </p:txBody>
      </p:sp>
      <p:pic>
        <p:nvPicPr>
          <p:cNvPr id="19458" name="Picture 2" descr="http://upload.wikimedia.org/wikipedia/en/thumb/9/97/Rosalind_Franklin.jpg/180px-Rosalind_Franklin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18000" y="5118100"/>
            <a:ext cx="2743200" cy="3520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9400" y="228600"/>
            <a:ext cx="96774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000000"/>
                </a:solidFill>
                <a:latin typeface="Arial - 48"/>
              </a:rPr>
              <a:t>DNA is composed of nucleotides</a:t>
            </a:r>
            <a:endParaRPr lang="en-US" sz="3600" dirty="0">
              <a:solidFill>
                <a:srgbClr val="000000"/>
              </a:solidFill>
              <a:latin typeface="Arial - 48"/>
            </a:endParaRPr>
          </a:p>
        </p:txBody>
      </p:sp>
      <p:pic>
        <p:nvPicPr>
          <p:cNvPr id="3" name="Picture 2" descr="Nucleotide%20structure[1].gif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25600" y="1562100"/>
            <a:ext cx="6807200" cy="424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0200" y="1079500"/>
            <a:ext cx="3835400" cy="600164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US" sz="4800" dirty="0" smtClean="0">
              <a:latin typeface="Comic Sans MS" pitchFamily="66" charset="0"/>
            </a:endParaRPr>
          </a:p>
          <a:p>
            <a:r>
              <a:rPr lang="en-US" sz="4800" b="1" dirty="0" smtClean="0">
                <a:latin typeface="Comic Sans MS" pitchFamily="66" charset="0"/>
              </a:rPr>
              <a:t>C</a:t>
            </a:r>
            <a:r>
              <a:rPr lang="en-US" sz="4800" dirty="0" smtClean="0">
                <a:solidFill>
                  <a:srgbClr val="000000"/>
                </a:solidFill>
                <a:latin typeface="Comic Sans MS" pitchFamily="66" charset="0"/>
              </a:rPr>
              <a:t>ytosine </a:t>
            </a:r>
            <a:r>
              <a:rPr lang="en-US" sz="4800" b="1" dirty="0" smtClean="0">
                <a:solidFill>
                  <a:srgbClr val="000000"/>
                </a:solidFill>
                <a:latin typeface="Comic Sans MS" pitchFamily="66" charset="0"/>
              </a:rPr>
              <a:t>C</a:t>
            </a:r>
          </a:p>
          <a:p>
            <a:endParaRPr lang="en-US" sz="4800" b="1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r>
              <a:rPr lang="en-US" sz="4800" b="1" dirty="0" smtClean="0">
                <a:solidFill>
                  <a:srgbClr val="000000"/>
                </a:solidFill>
                <a:latin typeface="Comic Sans MS" pitchFamily="66" charset="0"/>
              </a:rPr>
              <a:t>T</a:t>
            </a:r>
            <a:r>
              <a:rPr lang="en-US" sz="4800" dirty="0" smtClean="0">
                <a:solidFill>
                  <a:srgbClr val="000000"/>
                </a:solidFill>
                <a:latin typeface="Comic Sans MS" pitchFamily="66" charset="0"/>
              </a:rPr>
              <a:t>hymine </a:t>
            </a:r>
            <a:r>
              <a:rPr lang="en-US" sz="4800" b="1" dirty="0" smtClean="0">
                <a:solidFill>
                  <a:srgbClr val="000000"/>
                </a:solidFill>
                <a:latin typeface="Comic Sans MS" pitchFamily="66" charset="0"/>
              </a:rPr>
              <a:t>T</a:t>
            </a:r>
          </a:p>
          <a:p>
            <a:endParaRPr lang="en-US" sz="4800" b="1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r>
              <a:rPr lang="en-US" sz="4800" b="1" dirty="0" smtClean="0">
                <a:solidFill>
                  <a:srgbClr val="000000"/>
                </a:solidFill>
                <a:latin typeface="Comic Sans MS" pitchFamily="66" charset="0"/>
              </a:rPr>
              <a:t>A</a:t>
            </a:r>
            <a:r>
              <a:rPr lang="en-US" sz="4800" dirty="0" smtClean="0">
                <a:solidFill>
                  <a:srgbClr val="000000"/>
                </a:solidFill>
                <a:latin typeface="Comic Sans MS" pitchFamily="66" charset="0"/>
              </a:rPr>
              <a:t>denine </a:t>
            </a:r>
            <a:r>
              <a:rPr lang="en-US" sz="4800" b="1" dirty="0" smtClean="0">
                <a:solidFill>
                  <a:srgbClr val="000000"/>
                </a:solidFill>
                <a:latin typeface="Comic Sans MS" pitchFamily="66" charset="0"/>
              </a:rPr>
              <a:t>A</a:t>
            </a:r>
          </a:p>
          <a:p>
            <a:endParaRPr lang="en-US" sz="4800" b="1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r>
              <a:rPr lang="en-US" sz="4800" b="1" dirty="0" smtClean="0">
                <a:solidFill>
                  <a:srgbClr val="000000"/>
                </a:solidFill>
                <a:latin typeface="Comic Sans MS" pitchFamily="66" charset="0"/>
              </a:rPr>
              <a:t>G</a:t>
            </a:r>
            <a:r>
              <a:rPr lang="en-US" sz="4800" dirty="0" smtClean="0">
                <a:solidFill>
                  <a:srgbClr val="000000"/>
                </a:solidFill>
                <a:latin typeface="Comic Sans MS" pitchFamily="66" charset="0"/>
              </a:rPr>
              <a:t>uanine </a:t>
            </a:r>
            <a:r>
              <a:rPr lang="en-US" sz="4800" b="1" dirty="0" smtClean="0">
                <a:solidFill>
                  <a:srgbClr val="000000"/>
                </a:solidFill>
                <a:latin typeface="Comic Sans MS" pitchFamily="66" charset="0"/>
              </a:rPr>
              <a:t>G</a:t>
            </a:r>
            <a:endParaRPr lang="en-US" sz="48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" y="0"/>
            <a:ext cx="8661400" cy="1200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US" sz="3600" dirty="0" smtClean="0">
              <a:latin typeface="Comic Sans MS" pitchFamily="66" charset="0"/>
            </a:endParaRPr>
          </a:p>
          <a:p>
            <a:r>
              <a:rPr lang="en-US" sz="3600" dirty="0" smtClean="0">
                <a:latin typeface="Comic Sans MS" pitchFamily="66" charset="0"/>
              </a:rPr>
              <a:t>D</a:t>
            </a:r>
            <a:r>
              <a:rPr lang="en-US" sz="3600" dirty="0" smtClean="0">
                <a:solidFill>
                  <a:srgbClr val="000000"/>
                </a:solidFill>
                <a:latin typeface="Comic Sans MS" pitchFamily="66" charset="0"/>
              </a:rPr>
              <a:t>NA has four different nitrogen bases</a:t>
            </a:r>
            <a:r>
              <a:rPr lang="en-US" sz="2700" dirty="0" smtClean="0">
                <a:solidFill>
                  <a:srgbClr val="000000"/>
                </a:solidFill>
                <a:latin typeface="System - 36"/>
              </a:rPr>
              <a:t>:</a:t>
            </a:r>
            <a:endParaRPr lang="en-US" sz="2700" dirty="0">
              <a:solidFill>
                <a:srgbClr val="000000"/>
              </a:solidFill>
              <a:latin typeface="System - 36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18200" y="2527300"/>
            <a:ext cx="1651000" cy="132343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4000" dirty="0" smtClean="0">
                <a:solidFill>
                  <a:srgbClr val="000000"/>
                </a:solidFill>
                <a:latin typeface="Arial - 16"/>
              </a:rPr>
              <a:t>C=G</a:t>
            </a:r>
          </a:p>
          <a:p>
            <a:r>
              <a:rPr lang="en-US" sz="4000" dirty="0" smtClean="0">
                <a:solidFill>
                  <a:srgbClr val="000000"/>
                </a:solidFill>
                <a:latin typeface="Arial - 16"/>
              </a:rPr>
              <a:t>A=T</a:t>
            </a:r>
            <a:endParaRPr lang="en-US" sz="40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4927600" y="1536700"/>
            <a:ext cx="3171444" cy="2867406"/>
          </a:xfrm>
          <a:custGeom>
            <a:avLst/>
            <a:gdLst/>
            <a:ahLst/>
            <a:cxnLst/>
            <a:rect l="0" t="0" r="0" b="0"/>
            <a:pathLst>
              <a:path w="3171444" h="2867406">
                <a:moveTo>
                  <a:pt x="1585721" y="0"/>
                </a:moveTo>
                <a:lnTo>
                  <a:pt x="1972690" y="1091057"/>
                </a:lnTo>
                <a:lnTo>
                  <a:pt x="3171443" y="1091057"/>
                </a:lnTo>
                <a:lnTo>
                  <a:pt x="2212213" y="1776348"/>
                </a:lnTo>
                <a:lnTo>
                  <a:pt x="2557780" y="2867405"/>
                </a:lnTo>
                <a:lnTo>
                  <a:pt x="1585721" y="2220722"/>
                </a:lnTo>
                <a:lnTo>
                  <a:pt x="613664" y="2867405"/>
                </a:lnTo>
                <a:lnTo>
                  <a:pt x="959230" y="1776348"/>
                </a:lnTo>
                <a:lnTo>
                  <a:pt x="0" y="1091057"/>
                </a:lnTo>
                <a:lnTo>
                  <a:pt x="1198753" y="1091057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MSOfficePNG(2)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 rot="2642351">
            <a:off x="5278089" y="4207130"/>
            <a:ext cx="2238375" cy="462076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na[1].jp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350" y="114300"/>
            <a:ext cx="4324350" cy="77470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2" name="TextBox 1"/>
          <p:cNvSpPr txBox="1"/>
          <p:nvPr/>
        </p:nvSpPr>
        <p:spPr>
          <a:xfrm>
            <a:off x="4064000" y="304800"/>
            <a:ext cx="6172200" cy="55092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US" sz="4400" dirty="0" smtClean="0">
              <a:latin typeface="Comic Sans MS" pitchFamily="66" charset="0"/>
            </a:endParaRPr>
          </a:p>
          <a:p>
            <a:r>
              <a:rPr lang="en-US" sz="4400" dirty="0" smtClean="0">
                <a:latin typeface="Comic Sans MS" pitchFamily="66" charset="0"/>
              </a:rPr>
              <a:t>D</a:t>
            </a:r>
            <a:r>
              <a:rPr lang="en-US" sz="4400" b="1" dirty="0" smtClean="0">
                <a:solidFill>
                  <a:srgbClr val="000000"/>
                </a:solidFill>
                <a:latin typeface="Comic Sans MS" pitchFamily="66" charset="0"/>
              </a:rPr>
              <a:t>NA has 2 strands that fit together  like a zipper. </a:t>
            </a:r>
          </a:p>
          <a:p>
            <a:endParaRPr lang="en-US" sz="4400" b="1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r>
              <a:rPr lang="en-US" sz="4400" b="1" dirty="0" smtClean="0">
                <a:solidFill>
                  <a:srgbClr val="000000"/>
                </a:solidFill>
                <a:latin typeface="Comic Sans MS" pitchFamily="66" charset="0"/>
              </a:rPr>
              <a:t>Hydrogen Bonds "stick" the 2 strands together</a:t>
            </a:r>
            <a:endParaRPr lang="en-US" sz="44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0600" y="546100"/>
            <a:ext cx="599440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000000"/>
                </a:solidFill>
                <a:latin typeface="Comic Sans MS" pitchFamily="66" charset="0"/>
              </a:rPr>
              <a:t>DNA Replication</a:t>
            </a:r>
            <a:endParaRPr lang="en-US" sz="480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84400" y="1765300"/>
            <a:ext cx="6477000" cy="7694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4400" dirty="0" smtClean="0">
                <a:solidFill>
                  <a:srgbClr val="000000"/>
                </a:solidFill>
                <a:latin typeface="Comic Sans MS" pitchFamily="66" charset="0"/>
              </a:rPr>
              <a:t>when DNA copies itself</a:t>
            </a:r>
            <a:endParaRPr lang="en-US" sz="440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4" name="Picture 3" descr="DNA_testing[1].jp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51200" y="3213100"/>
            <a:ext cx="3810000" cy="38100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6700" y="292100"/>
            <a:ext cx="9296400" cy="5847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latin typeface="Comic Sans MS" pitchFamily="66" charset="0"/>
              </a:rPr>
              <a:t>Replication occurs before mitosis and meiosis. </a:t>
            </a:r>
            <a:endParaRPr lang="en-US" sz="320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23000" y="3136900"/>
            <a:ext cx="3352800" cy="70788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4000" dirty="0" smtClean="0">
                <a:solidFill>
                  <a:srgbClr val="000000"/>
                </a:solidFill>
                <a:latin typeface="Comic Sans MS" pitchFamily="66" charset="0"/>
              </a:rPr>
              <a:t>Why???</a:t>
            </a:r>
            <a:endParaRPr lang="en-US" sz="400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4" name="Picture 3" descr="ch09summary[1].gif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65200" y="1993900"/>
            <a:ext cx="4711700" cy="46863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550</Words>
  <Application>Microsoft Office PowerPoint</Application>
  <PresentationFormat>Custom</PresentationFormat>
  <Paragraphs>157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4" baseType="lpstr">
      <vt:lpstr>Arial</vt:lpstr>
      <vt:lpstr>Arial - 48</vt:lpstr>
      <vt:lpstr>Arial - 16</vt:lpstr>
      <vt:lpstr>Comic Sans MS</vt:lpstr>
      <vt:lpstr>Comic Sans MS - 42</vt:lpstr>
      <vt:lpstr>Arial - 28</vt:lpstr>
      <vt:lpstr>Calibri</vt:lpstr>
      <vt:lpstr>System - 36</vt:lpstr>
      <vt:lpstr>Comic Sans MS - 21</vt:lpstr>
      <vt:lpstr>Arial - 36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Mutations</vt:lpstr>
      <vt:lpstr>Slide 24</vt:lpstr>
      <vt:lpstr>Gene Mutations</vt:lpstr>
      <vt:lpstr>Substitution</vt:lpstr>
      <vt:lpstr>Sickle Cell Anemia</vt:lpstr>
      <vt:lpstr>Frame Shift Mutations</vt:lpstr>
      <vt:lpstr>Duchenne Muscular Dystrophy</vt:lpstr>
      <vt:lpstr>Chromosomal Mutations</vt:lpstr>
      <vt:lpstr>Chromosomal </vt:lpstr>
      <vt:lpstr>Huntington’s Disease</vt:lpstr>
      <vt:lpstr>Slide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Jada Warnock</dc:creator>
  <cp:lastModifiedBy>Jada Warnock</cp:lastModifiedBy>
  <cp:revision>2</cp:revision>
  <dcterms:created xsi:type="dcterms:W3CDTF">2010-11-21T23:53:43Z</dcterms:created>
  <dcterms:modified xsi:type="dcterms:W3CDTF">2010-11-30T01:58:20Z</dcterms:modified>
</cp:coreProperties>
</file>